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5"/>
  </p:notesMasterIdLst>
  <p:sldIdLst>
    <p:sldId id="422" r:id="rId2"/>
    <p:sldId id="478" r:id="rId3"/>
    <p:sldId id="367" r:id="rId4"/>
    <p:sldId id="561" r:id="rId5"/>
    <p:sldId id="560" r:id="rId6"/>
    <p:sldId id="479" r:id="rId7"/>
    <p:sldId id="480" r:id="rId8"/>
    <p:sldId id="481" r:id="rId9"/>
    <p:sldId id="562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563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64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4" r:id="rId43"/>
    <p:sldId id="512" r:id="rId44"/>
    <p:sldId id="515" r:id="rId45"/>
    <p:sldId id="513" r:id="rId46"/>
    <p:sldId id="516" r:id="rId47"/>
    <p:sldId id="565" r:id="rId48"/>
    <p:sldId id="517" r:id="rId49"/>
    <p:sldId id="518" r:id="rId50"/>
    <p:sldId id="519" r:id="rId51"/>
    <p:sldId id="520" r:id="rId52"/>
    <p:sldId id="521" r:id="rId53"/>
    <p:sldId id="522" r:id="rId54"/>
    <p:sldId id="525" r:id="rId55"/>
    <p:sldId id="566" r:id="rId56"/>
    <p:sldId id="523" r:id="rId57"/>
    <p:sldId id="532" r:id="rId58"/>
    <p:sldId id="526" r:id="rId59"/>
    <p:sldId id="527" r:id="rId60"/>
    <p:sldId id="528" r:id="rId61"/>
    <p:sldId id="529" r:id="rId62"/>
    <p:sldId id="530" r:id="rId63"/>
    <p:sldId id="531" r:id="rId64"/>
    <p:sldId id="533" r:id="rId65"/>
    <p:sldId id="534" r:id="rId66"/>
    <p:sldId id="535" r:id="rId67"/>
    <p:sldId id="537" r:id="rId68"/>
    <p:sldId id="567" r:id="rId69"/>
    <p:sldId id="536" r:id="rId70"/>
    <p:sldId id="539" r:id="rId71"/>
    <p:sldId id="538" r:id="rId72"/>
    <p:sldId id="540" r:id="rId73"/>
    <p:sldId id="542" r:id="rId74"/>
    <p:sldId id="541" r:id="rId75"/>
    <p:sldId id="543" r:id="rId76"/>
    <p:sldId id="544" r:id="rId77"/>
    <p:sldId id="545" r:id="rId78"/>
    <p:sldId id="568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69" r:id="rId88"/>
    <p:sldId id="554" r:id="rId89"/>
    <p:sldId id="555" r:id="rId90"/>
    <p:sldId id="556" r:id="rId91"/>
    <p:sldId id="557" r:id="rId92"/>
    <p:sldId id="558" r:id="rId93"/>
    <p:sldId id="373" r:id="rId9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5" autoAdjust="0"/>
    <p:restoredTop sz="92579" autoAdjust="0"/>
  </p:normalViewPr>
  <p:slideViewPr>
    <p:cSldViewPr>
      <p:cViewPr varScale="1">
        <p:scale>
          <a:sx n="76" d="100"/>
          <a:sy n="76" d="100"/>
        </p:scale>
        <p:origin x="14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9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1281C0-4BFD-4DEE-AA5B-9C0C3E03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88" y="1147500"/>
            <a:ext cx="6876024" cy="54254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6F28-4C4B-42AA-8BB1-6A26E3C8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493785"/>
            <a:ext cx="81629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731FAF-BCA5-4659-B0F0-D04A9237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302188"/>
            <a:ext cx="6677025" cy="1971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B1DBCD-BD96-4E1D-B1C1-54D11C84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3609020"/>
            <a:ext cx="81057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61757-15F4-429A-B77D-3FFC0226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03775"/>
            <a:ext cx="7166837" cy="46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408CC-19D2-411E-8603-F6C9071B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324737"/>
            <a:ext cx="6610350" cy="2209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E86F7C-E6B8-40AD-9A52-69A8247A4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15"/>
          <a:stretch/>
        </p:blipFill>
        <p:spPr>
          <a:xfrm>
            <a:off x="649514" y="3920843"/>
            <a:ext cx="7844971" cy="20185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EA6D54-93C0-4AD0-A8DF-801AE872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981838"/>
            <a:ext cx="1895238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8F73A-8DF5-42CE-860E-5B01C32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90" y="1178344"/>
            <a:ext cx="6610350" cy="22098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75E8E00-064B-4E7F-ADFF-7A4A0455FF8C}"/>
              </a:ext>
            </a:extLst>
          </p:cNvPr>
          <p:cNvGrpSpPr/>
          <p:nvPr/>
        </p:nvGrpSpPr>
        <p:grpSpPr>
          <a:xfrm>
            <a:off x="802527" y="3326831"/>
            <a:ext cx="7280210" cy="1751483"/>
            <a:chOff x="1853143" y="3982065"/>
            <a:chExt cx="8485714" cy="242788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BB887E-A8A7-4B40-B63C-69B9DAD34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277"/>
            <a:stretch/>
          </p:blipFill>
          <p:spPr>
            <a:xfrm>
              <a:off x="1853143" y="3982065"/>
              <a:ext cx="8485714" cy="242788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316432C-B400-464A-B9C3-B853F60B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944" y="5831927"/>
              <a:ext cx="142857" cy="23809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6260F11-3E2C-4335-A110-7794A035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35" y="5233595"/>
            <a:ext cx="3247000" cy="1199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8EF8E9-6AF8-4BC2-952F-ACAD912BBF4A}"/>
                  </a:ext>
                </a:extLst>
              </p:cNvPr>
              <p:cNvSpPr txBox="1"/>
              <p:nvPr/>
            </p:nvSpPr>
            <p:spPr>
              <a:xfrm>
                <a:off x="5068212" y="5357019"/>
                <a:ext cx="4401603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8EF8E9-6AF8-4BC2-952F-ACAD912BB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212" y="5357019"/>
                <a:ext cx="4401603" cy="8823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1803D19-7AAF-476B-8917-497F365AE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946" y="5003928"/>
            <a:ext cx="1273372" cy="40323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93E98-A345-45CC-8854-BE3322C03FB2}"/>
              </a:ext>
            </a:extLst>
          </p:cNvPr>
          <p:cNvGrpSpPr/>
          <p:nvPr/>
        </p:nvGrpSpPr>
        <p:grpSpPr>
          <a:xfrm>
            <a:off x="3404935" y="5464438"/>
            <a:ext cx="1889565" cy="813615"/>
            <a:chOff x="3940129" y="5830544"/>
            <a:chExt cx="2460671" cy="8136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8A75961-6A14-49A9-801B-2DDE4EF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40129" y="5830544"/>
              <a:ext cx="2460671" cy="813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2FE6755-7280-4F79-9596-6A49AF3D0861}"/>
                    </a:ext>
                  </a:extLst>
                </p:cNvPr>
                <p:cNvSpPr txBox="1"/>
                <p:nvPr/>
              </p:nvSpPr>
              <p:spPr>
                <a:xfrm>
                  <a:off x="4255308" y="5945096"/>
                  <a:ext cx="186527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08" y="5945096"/>
                  <a:ext cx="186527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302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8F73A-8DF5-42CE-860E-5B01C32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09" y="1129177"/>
            <a:ext cx="661035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955338-F2F3-4B88-9DA5-A7305839D39C}"/>
                  </a:ext>
                </a:extLst>
              </p:cNvPr>
              <p:cNvSpPr txBox="1"/>
              <p:nvPr/>
            </p:nvSpPr>
            <p:spPr>
              <a:xfrm>
                <a:off x="169865" y="2564968"/>
                <a:ext cx="3543406" cy="882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955338-F2F3-4B88-9DA5-A7305839D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65" y="2564968"/>
                <a:ext cx="3543406" cy="882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18D03BBD-9190-4AE8-8C91-F15A43A21D52}"/>
              </a:ext>
            </a:extLst>
          </p:cNvPr>
          <p:cNvSpPr txBox="1"/>
          <p:nvPr/>
        </p:nvSpPr>
        <p:spPr>
          <a:xfrm>
            <a:off x="7865" y="3563859"/>
            <a:ext cx="538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定义金属电阻应变片的</a:t>
            </a:r>
            <a:r>
              <a:rPr lang="zh-CN" altLang="en-US" sz="2400" b="1" dirty="0">
                <a:solidFill>
                  <a:srgbClr val="FF0000"/>
                </a:solidFill>
              </a:rPr>
              <a:t>灵敏系数</a:t>
            </a:r>
            <a:r>
              <a:rPr lang="en-US" altLang="zh-CN" sz="2400" b="1" i="1" dirty="0">
                <a:solidFill>
                  <a:srgbClr val="FF0000"/>
                </a:solidFill>
              </a:rPr>
              <a:t>Ks</a:t>
            </a:r>
            <a:r>
              <a:rPr lang="zh-CN" altLang="en-US" sz="2400" dirty="0"/>
              <a:t>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F4ED333-6F59-4894-A99C-B4C555B2F7C5}"/>
                  </a:ext>
                </a:extLst>
              </p:cNvPr>
              <p:cNvSpPr txBox="1"/>
              <p:nvPr/>
            </p:nvSpPr>
            <p:spPr>
              <a:xfrm>
                <a:off x="1196698" y="4238148"/>
                <a:ext cx="3895297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F4ED333-6F59-4894-A99C-B4C555B2F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98" y="4238148"/>
                <a:ext cx="3895297" cy="763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85B52563-263A-4D96-9367-8CF559E92E8F}"/>
              </a:ext>
            </a:extLst>
          </p:cNvPr>
          <p:cNvGrpSpPr/>
          <p:nvPr/>
        </p:nvGrpSpPr>
        <p:grpSpPr>
          <a:xfrm>
            <a:off x="5576495" y="3858471"/>
            <a:ext cx="3225976" cy="1474027"/>
            <a:chOff x="7115810" y="4513250"/>
            <a:chExt cx="5076190" cy="183745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4755D27-1297-47E6-9A1D-29A50257C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810" y="4513250"/>
              <a:ext cx="5076190" cy="140952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41A31EE-2314-4AFD-8630-75A5B40C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0933" y="5931652"/>
              <a:ext cx="3390476" cy="41904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40116B-B4A4-46D1-8658-9264E002B33F}"/>
              </a:ext>
            </a:extLst>
          </p:cNvPr>
          <p:cNvGrpSpPr/>
          <p:nvPr/>
        </p:nvGrpSpPr>
        <p:grpSpPr>
          <a:xfrm>
            <a:off x="309539" y="5372689"/>
            <a:ext cx="6308137" cy="793141"/>
            <a:chOff x="1091953" y="5891549"/>
            <a:chExt cx="6308137" cy="79314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4A191B1-1B44-42E0-9871-D8A7F7CA3CC2}"/>
                </a:ext>
              </a:extLst>
            </p:cNvPr>
            <p:cNvSpPr txBox="1"/>
            <p:nvPr/>
          </p:nvSpPr>
          <p:spPr>
            <a:xfrm>
              <a:off x="1091953" y="6039979"/>
              <a:ext cx="6308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对于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金属材料</a:t>
              </a:r>
              <a:r>
                <a:rPr lang="zh-CN" altLang="en-US" sz="2400" dirty="0"/>
                <a:t>，    比较小，可以略去，则有：</a:t>
              </a: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3EC30B0-CCDE-4F95-9A31-F9BCB9D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7472" y="5891549"/>
              <a:ext cx="464135" cy="79314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6A07507-C726-45E4-8E1A-3EFF2F378BA3}"/>
                  </a:ext>
                </a:extLst>
              </p:cNvPr>
              <p:cNvSpPr txBox="1"/>
              <p:nvPr/>
            </p:nvSpPr>
            <p:spPr>
              <a:xfrm>
                <a:off x="6159183" y="5508254"/>
                <a:ext cx="26432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6A07507-C726-45E4-8E1A-3EFF2F37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83" y="5508254"/>
                <a:ext cx="26432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00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75844-3699-49ED-94B0-18C23F45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403775"/>
            <a:ext cx="83343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06435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8AF6D3-10AB-4F6C-9A11-25EC3867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493785"/>
            <a:ext cx="7273126" cy="41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C09E2-F2C9-414A-AEFC-C0DA3D58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45" y="1242537"/>
            <a:ext cx="2124075" cy="695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A550BE-5EC4-4256-9F7B-6867B8C9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57" y="2123855"/>
            <a:ext cx="7137285" cy="40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CB9600-C05A-4FFB-BB02-B201307E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39" y="1403775"/>
            <a:ext cx="5961922" cy="4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3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FBE16C-D437-457D-B325-41FC04E3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312846"/>
            <a:ext cx="5652120" cy="46823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9BE7D9-EB73-43B6-81BE-108B72749099}"/>
              </a:ext>
            </a:extLst>
          </p:cNvPr>
          <p:cNvSpPr/>
          <p:nvPr/>
        </p:nvSpPr>
        <p:spPr>
          <a:xfrm>
            <a:off x="6181817" y="3654025"/>
            <a:ext cx="2962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73131"/>
                </a:solidFill>
                <a:latin typeface="Arial" panose="020B0604020202020204" pitchFamily="34" charset="0"/>
              </a:rPr>
              <a:t>常用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的金属</a:t>
            </a:r>
            <a:r>
              <a:rPr lang="zh-CN" altLang="en-US" sz="2000" dirty="0">
                <a:solidFill>
                  <a:srgbClr val="F73131"/>
                </a:solidFill>
                <a:latin typeface="Arial" panose="020B0604020202020204" pitchFamily="34" charset="0"/>
              </a:rPr>
              <a:t>材料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有：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000" u="sng" dirty="0">
                <a:solidFill>
                  <a:srgbClr val="333333"/>
                </a:solidFill>
                <a:latin typeface="Arial" panose="020B0604020202020204" pitchFamily="34" charset="0"/>
              </a:rPr>
              <a:t>康铜、镍铬合金、铁铬 铝合金、铁镍铬合金及贵金属等</a:t>
            </a:r>
            <a:endParaRPr lang="zh-CN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57893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ACA08A-0661-414C-BA8F-E466C04B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78749"/>
            <a:ext cx="7402276" cy="51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999CD7-2991-4CAE-8853-D8CC0465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10" y="1223755"/>
            <a:ext cx="7003990" cy="2342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FDE491-11D0-428B-9C5B-821191BF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6" y="3851877"/>
            <a:ext cx="8125348" cy="19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9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49E2B-8E5A-4BAB-B5E6-2C53AE9C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45" y="1176073"/>
            <a:ext cx="3704762" cy="6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B962F6-D2F5-4A57-AA6D-7AE55960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5" y="1853825"/>
            <a:ext cx="4542857" cy="1838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05AB13-4C9F-4240-8638-218EF217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94" y="1952243"/>
            <a:ext cx="1893169" cy="18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7D889-441B-48A2-A0F1-B0E4D4FA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81" y="3675524"/>
            <a:ext cx="1495238" cy="5333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A79282-C51A-4E6D-A711-0A965A454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81" y="4231027"/>
            <a:ext cx="8590125" cy="21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52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395FDF-8964-49F7-809F-A1598A70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245359"/>
            <a:ext cx="6840760" cy="53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8481CC-CAF2-4EAD-AEC3-A25ED77A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178750"/>
            <a:ext cx="6795755" cy="53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B3DC45-298F-4D9C-9B4A-FEE5A95C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14" y="1223755"/>
            <a:ext cx="6759936" cy="28426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A7F80-8999-4D5A-B8B1-8A5B328A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59" y="4509120"/>
            <a:ext cx="7605881" cy="8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283132-59F8-414B-8D53-81278618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22" y="1178750"/>
            <a:ext cx="5048667" cy="52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5198C-2E0E-499E-8A73-4B431D90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82" y="1166856"/>
            <a:ext cx="3847619" cy="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5F9690-F2D4-41CF-A6E2-8DC4433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967877"/>
            <a:ext cx="9144040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966B35-23C1-43C2-9EE0-2DA390C0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87" y="1789803"/>
            <a:ext cx="3780952" cy="6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775F49-B866-4AFB-8262-A3CF9BD3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" y="2663914"/>
            <a:ext cx="8428794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应变式传感器的基本概念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48681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45BF0-715C-40DE-9030-9B00AF61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58770"/>
            <a:ext cx="7577824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89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63714-D7DB-4162-8469-BE3F2DAC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40" y="1066237"/>
            <a:ext cx="8649120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AD2C0-A930-4D40-9F09-7BE33416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33745"/>
            <a:ext cx="6864177" cy="52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DA072-1BD7-410B-97C0-39F84501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3745"/>
            <a:ext cx="7268002" cy="50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2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9E42AE-D7A9-4C6E-B551-586A56F3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0" y="1178750"/>
            <a:ext cx="8747720" cy="4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31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05F69-4181-4FA8-9E81-169DD76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4" y="1133746"/>
            <a:ext cx="8378631" cy="49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9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7" y="1268760"/>
            <a:ext cx="8577445" cy="47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4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026A0-D407-4FFB-904F-8014DAAC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9" y="1178750"/>
            <a:ext cx="8325925" cy="52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62B453-4AEF-4A36-9021-7091CCD0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00" y="1223755"/>
            <a:ext cx="7659285" cy="31304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FBF1D0-FB75-4147-9B68-7DCEE88E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0" y="4653079"/>
            <a:ext cx="8406481" cy="11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应变式传感器的基本概念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03897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3088C0-AD27-4EDB-995B-A63FE6A8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64" y="1223755"/>
            <a:ext cx="7328472" cy="50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71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3B8408-DE16-4E71-9BB5-C38F60F8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173606"/>
            <a:ext cx="8454909" cy="49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0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1A014-D40E-4B5E-956E-FCB58EEB75AB}"/>
              </a:ext>
            </a:extLst>
          </p:cNvPr>
          <p:cNvSpPr txBox="1"/>
          <p:nvPr/>
        </p:nvSpPr>
        <p:spPr>
          <a:xfrm>
            <a:off x="161510" y="1088740"/>
            <a:ext cx="466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基本测量电路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4033"/>
            <a:ext cx="8577445" cy="43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5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C416F-97E2-4016-BA9D-5A264FB8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4" y="1284261"/>
            <a:ext cx="2693186" cy="4909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20F5BE-D8B3-4A74-BF62-6FEF78F4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2" y="1970765"/>
            <a:ext cx="824675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6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7" y="1258258"/>
            <a:ext cx="8577445" cy="43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9D739D-2F14-45E7-987E-F1084387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9" y="1223755"/>
            <a:ext cx="8145905" cy="5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5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7A655-EA17-4272-93C2-5D5AAD45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088740"/>
            <a:ext cx="8155173" cy="5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6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主要特性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998171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000D8-8E4B-411B-B3B0-30BFA15D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14" y="1818583"/>
            <a:ext cx="3438276" cy="36170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DC5FC8-31F6-4496-B8DC-8C4AF925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11" y="4239090"/>
            <a:ext cx="1514324" cy="4368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EE9CB6-7CEE-49DE-AF4F-71B01D6C5629}"/>
              </a:ext>
            </a:extLst>
          </p:cNvPr>
          <p:cNvSpPr/>
          <p:nvPr/>
        </p:nvSpPr>
        <p:spPr>
          <a:xfrm>
            <a:off x="2366755" y="4239090"/>
            <a:ext cx="3555395" cy="2023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642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DA52A-0566-4E61-8EC9-ED1EF044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20" y="1178750"/>
            <a:ext cx="3023727" cy="1732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4E4F46-36A8-46EC-A4E2-1751E2C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1" y="3144100"/>
            <a:ext cx="8884279" cy="30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应变式传感器的核心元件是</a:t>
            </a:r>
            <a:r>
              <a:rPr lang="zh-CN" altLang="en-US" sz="2800" dirty="0">
                <a:solidFill>
                  <a:srgbClr val="FF0000"/>
                </a:solidFill>
              </a:rPr>
              <a:t>电阻应变片</a:t>
            </a:r>
            <a:r>
              <a:rPr lang="zh-CN" altLang="en-US" sz="2800" dirty="0"/>
              <a:t>，它可将试件上的应力变化转换成</a:t>
            </a:r>
            <a:r>
              <a:rPr lang="zh-CN" altLang="en-US" sz="2800" dirty="0">
                <a:solidFill>
                  <a:srgbClr val="FF0000"/>
                </a:solidFill>
              </a:rPr>
              <a:t>电阻变化</a:t>
            </a:r>
            <a:r>
              <a:rPr lang="en-US" altLang="zh-CN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应变效应</a:t>
            </a:r>
          </a:p>
          <a:p>
            <a:r>
              <a:rPr lang="en-US" altLang="zh-CN" sz="2800" dirty="0"/>
              <a:t>    </a:t>
            </a:r>
            <a:r>
              <a:rPr lang="zh-CN" altLang="en-US" sz="2800" dirty="0"/>
              <a:t>导体或半导体在受到外界力的作用时，产生机械变形，机械变形导致其阻值变化，这种因形变而使阻值发生变化的现象称为应变效应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596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8D4617-8DAD-45C3-B8F4-5FCDE992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78750"/>
            <a:ext cx="5895655" cy="52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1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DE0EFC-1A27-4DB7-A156-1113015D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55" y="1223755"/>
            <a:ext cx="2180952" cy="6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BC0E05-606A-4134-92AB-23BBBA84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" y="1846374"/>
            <a:ext cx="8788155" cy="41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34AC0E-288D-4ED6-BE14-C2CF8F98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24" y="1190900"/>
            <a:ext cx="2380952" cy="5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205A87-613A-4881-AA0D-38585B20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2033845"/>
            <a:ext cx="8640960" cy="42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63480-E816-466C-AA30-635D3185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5" y="1313765"/>
            <a:ext cx="3952381" cy="7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9EBFEB-A994-474C-A3B8-5EFDA521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632"/>
            <a:ext cx="9028436" cy="33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49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63480-E816-466C-AA30-635D3185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94" y="1320948"/>
            <a:ext cx="3952381" cy="7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8E7894-3467-4DA2-AE73-C8CD5173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4" y="2438931"/>
            <a:ext cx="8754580" cy="23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温度补偿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236781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BFC5A-6C3A-4A34-87DB-4BCEBD12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583795"/>
            <a:ext cx="8550950" cy="32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4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2074AD-3DF0-4158-9CE2-6DE582A9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2" y="1358770"/>
            <a:ext cx="7875875" cy="4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7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327F4D-9340-4FF4-B85A-57F00086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5" y="1358770"/>
            <a:ext cx="867676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0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BB5DAF-A882-4D31-A620-E575F1D5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4" y="5373487"/>
            <a:ext cx="8493272" cy="895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B734C4-BC54-4E8E-8144-77DEFAA2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1358770"/>
            <a:ext cx="7428229" cy="38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163286-6EC6-4030-9F80-76404E95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358770"/>
            <a:ext cx="8467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9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0AA698-0877-4474-AA84-7A39ED71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6" y="1268760"/>
            <a:ext cx="825824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1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C9A97-3AAF-46B0-97ED-BA0B53F2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6" y="1268760"/>
            <a:ext cx="8648307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0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1D42A-D3E9-4548-BF98-001E8794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239817"/>
            <a:ext cx="8175651" cy="48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2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EC007-CAA5-4CF9-A933-BA8BC8C4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4" y="1358770"/>
            <a:ext cx="8714472" cy="46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3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6F3C7F-5003-4654-8C85-2E4FF133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0" y="1403775"/>
            <a:ext cx="8704679" cy="47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0A60A9-E849-4A74-B9F2-161AED16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358770"/>
            <a:ext cx="8317642" cy="45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8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8D562-9957-42E4-A263-6A6CF9B7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471282"/>
            <a:ext cx="8820980" cy="3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9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F7487A-9F98-4274-85F5-B64BEBA7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223756"/>
            <a:ext cx="8688063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22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温度补偿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常用例子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295623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F39E3-2C54-4502-A8F6-6BD571AF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313765"/>
            <a:ext cx="848868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57735-77EF-4D4F-B233-01A09B74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68760"/>
            <a:ext cx="7124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2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41EF82-214F-4437-AC25-C31A5F2A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5" y="1133745"/>
            <a:ext cx="8551910" cy="49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1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543AF4-F32C-479E-A7A8-D682BF71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3" y="1178751"/>
            <a:ext cx="8188613" cy="49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01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8083DE-4330-4E08-AA35-6C6B1F9E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1" y="1223755"/>
            <a:ext cx="7918378" cy="49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98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55E54F-2C41-4714-B2CD-4C601DF6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1313765"/>
            <a:ext cx="8010890" cy="49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8EAB1-8720-4A98-9725-A346E2F9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4" y="1538790"/>
            <a:ext cx="8106271" cy="3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4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FA838-18F8-4E8C-9079-F4663CD4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223754"/>
            <a:ext cx="6795755" cy="53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5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5BB707-43B5-4BFE-9C26-EB363DA4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322655"/>
            <a:ext cx="7293327" cy="2583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E3264-27F5-4709-8747-D5B6ED25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78" y="3906036"/>
            <a:ext cx="3480120" cy="20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4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470A2-547B-4ADC-A0AF-5924C4F8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5" y="1178750"/>
            <a:ext cx="6557210" cy="53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6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4142351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5F86A2-3792-48AE-87A4-D0A327B0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313765"/>
            <a:ext cx="8055895" cy="4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A59871-A1DE-4C92-91DD-631224373FCF}"/>
              </a:ext>
            </a:extLst>
          </p:cNvPr>
          <p:cNvSpPr txBox="1"/>
          <p:nvPr/>
        </p:nvSpPr>
        <p:spPr>
          <a:xfrm>
            <a:off x="364032" y="1313765"/>
            <a:ext cx="84159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应变式传感器作为</a:t>
            </a:r>
            <a:r>
              <a:rPr lang="zh-CN" altLang="en-US" sz="2400" dirty="0">
                <a:solidFill>
                  <a:srgbClr val="FF0000"/>
                </a:solidFill>
              </a:rPr>
              <a:t>测力</a:t>
            </a:r>
            <a:r>
              <a:rPr lang="zh-CN" altLang="en-US" sz="2400" dirty="0"/>
              <a:t>的主要传感器，测力范围小到肌肉纤维，大到登月火箭，精确度可到0.01—0.1%。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特点:</a:t>
            </a:r>
          </a:p>
          <a:p>
            <a:r>
              <a:rPr lang="zh-CN" altLang="en-US" sz="2400" dirty="0"/>
              <a:t>      结构简单、精度高、测范围广、体积小、特性好。是目前测力、力矩、压力、加速度等物理应用最广泛的传感器之一。</a:t>
            </a:r>
          </a:p>
        </p:txBody>
      </p:sp>
    </p:spTree>
    <p:extLst>
      <p:ext uri="{BB962C8B-B14F-4D97-AF65-F5344CB8AC3E}">
        <p14:creationId xmlns:p14="http://schemas.microsoft.com/office/powerpoint/2010/main" val="3233482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EA32C-FAD3-446D-B952-3AF3C8A6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33745"/>
            <a:ext cx="7309193" cy="52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9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BAD905-8EB1-400B-A187-DE31599B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" y="1108757"/>
            <a:ext cx="8733333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4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D89E8E-34D9-437C-9A29-DF0D3902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30" y="1158428"/>
            <a:ext cx="8449893" cy="51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3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2B9CE-875D-4A75-92C7-F559CAF4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081436"/>
            <a:ext cx="7283665" cy="54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4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428019-DD18-4E4C-AA64-B01553BE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" y="1538790"/>
            <a:ext cx="8775975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0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6B166-1C03-4BE4-A83A-04EEE897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137924"/>
            <a:ext cx="6885765" cy="53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0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DD7E22-805A-45A6-877A-814C493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5" y="1448780"/>
            <a:ext cx="8858510" cy="46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常用例子</a:t>
            </a:r>
          </a:p>
        </p:txBody>
      </p:sp>
    </p:spTree>
    <p:extLst>
      <p:ext uri="{BB962C8B-B14F-4D97-AF65-F5344CB8AC3E}">
        <p14:creationId xmlns:p14="http://schemas.microsoft.com/office/powerpoint/2010/main" val="2386846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E4BAB6-9BB1-4500-A3BE-28C874BE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165900"/>
            <a:ext cx="7438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22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5670-23DD-4F10-A5F7-49539FC0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178750"/>
            <a:ext cx="6795755" cy="52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   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383551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85931-FA7F-4D55-A41E-5373FA98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268760"/>
            <a:ext cx="6472195" cy="5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0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BD2173-2DA7-4067-A1FD-2B554121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066862"/>
            <a:ext cx="8095238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8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6661C-1D0C-4C25-BD3E-1C46FC1D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1" y="1268760"/>
            <a:ext cx="6660998" cy="50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368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A2C8BB8C-44B7-442F-B9E9-3EE98F2E86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50938" y="98425"/>
            <a:ext cx="7021512" cy="91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总结及要求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B5B0-409A-4BB7-B67A-C1A1F39D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403350"/>
            <a:ext cx="8415935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、掌握电阻式传感器的</a:t>
            </a:r>
            <a:r>
              <a:rPr lang="zh-CN" altLang="en-US" kern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基本原理，转换电路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，尤其是电桥电路的设计与推导。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、掌握温度补偿的基本原理和方法。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4883</TotalTime>
  <Words>899</Words>
  <Application>Microsoft Office PowerPoint</Application>
  <PresentationFormat>全屏显示(4:3)</PresentationFormat>
  <Paragraphs>167</Paragraphs>
  <Slides>93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3" baseType="lpstr">
      <vt:lpstr>黑体</vt:lpstr>
      <vt:lpstr>楷体_GB2312</vt:lpstr>
      <vt:lpstr>宋体</vt:lpstr>
      <vt:lpstr>微软雅黑</vt:lpstr>
      <vt:lpstr>Arial</vt:lpstr>
      <vt:lpstr>Cambria Math</vt:lpstr>
      <vt:lpstr>Tahoma</vt:lpstr>
      <vt:lpstr>Times New Roman</vt:lpstr>
      <vt:lpstr>Wingdings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总结及要求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802</cp:revision>
  <dcterms:created xsi:type="dcterms:W3CDTF">2005-12-13T08:40:34Z</dcterms:created>
  <dcterms:modified xsi:type="dcterms:W3CDTF">2021-09-13T05:12:57Z</dcterms:modified>
</cp:coreProperties>
</file>